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58" userDrawn="1">
          <p15:clr>
            <a:srgbClr val="A4A3A4"/>
          </p15:clr>
        </p15:guide>
        <p15:guide id="4" pos="61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5" autoAdjust="0"/>
    <p:restoredTop sz="94660"/>
  </p:normalViewPr>
  <p:slideViewPr>
    <p:cSldViewPr snapToGrid="0" showGuides="1">
      <p:cViewPr varScale="1">
        <p:scale>
          <a:sx n="149" d="100"/>
          <a:sy n="149" d="100"/>
        </p:scale>
        <p:origin x="2202" y="120"/>
      </p:cViewPr>
      <p:guideLst>
        <p:guide orient="horz" pos="2160"/>
        <p:guide pos="3120"/>
        <p:guide pos="58"/>
        <p:guide pos="61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50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91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83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4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10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2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377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52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52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09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68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5100A-B6A3-46E6-992B-AFD0BFACDF5F}" type="datetimeFigureOut">
              <a:rPr lang="de-DE" smtClean="0"/>
              <a:t>02.05.2018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79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59F0AB3C-E3B4-445D-B875-DD56844FD512}"/>
              </a:ext>
            </a:extLst>
          </p:cNvPr>
          <p:cNvSpPr txBox="1"/>
          <p:nvPr/>
        </p:nvSpPr>
        <p:spPr>
          <a:xfrm>
            <a:off x="2200044" y="6515470"/>
            <a:ext cx="7705956" cy="34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13" dirty="0">
                <a:latin typeface="Playfair Display Black" panose="00000A00000000000000" pitchFamily="50" charset="0"/>
              </a:rPr>
              <a:t>This work is licensed under the Creative Commons Attribution-Share Alike 3.0 </a:t>
            </a:r>
            <a:r>
              <a:rPr lang="en-US" sz="813" dirty="0" err="1">
                <a:latin typeface="Playfair Display Black" panose="00000A00000000000000" pitchFamily="50" charset="0"/>
              </a:rPr>
              <a:t>Unported</a:t>
            </a:r>
            <a:r>
              <a:rPr lang="en-US" sz="813" dirty="0">
                <a:latin typeface="Playfair Display Black" panose="00000A00000000000000" pitchFamily="50" charset="0"/>
              </a:rPr>
              <a:t> License. To view a copy of this license, visit:</a:t>
            </a:r>
          </a:p>
          <a:p>
            <a:r>
              <a:rPr lang="en-US" sz="813" dirty="0">
                <a:latin typeface="Playfair Display Black" panose="00000A00000000000000" pitchFamily="50" charset="0"/>
              </a:rPr>
              <a:t>http://creativecommons.org/licenses/by-sa/3.0/ or send a letter to Creative Commons, 171 Second Street, Suite 300, San Francisco, California, 94105, USA.</a:t>
            </a:r>
            <a:endParaRPr lang="de-DE" sz="813" dirty="0">
              <a:latin typeface="Playfair Display Black" panose="00000A00000000000000" pitchFamily="50" charset="0"/>
            </a:endParaRPr>
          </a:p>
        </p:txBody>
      </p:sp>
      <p:grpSp>
        <p:nvGrpSpPr>
          <p:cNvPr id="6" name="Group 1">
            <a:extLst>
              <a:ext uri="{FF2B5EF4-FFF2-40B4-BE49-F238E27FC236}">
                <a16:creationId xmlns:a16="http://schemas.microsoft.com/office/drawing/2014/main" id="{DA061158-6AEE-419E-9536-6106588E4C56}"/>
              </a:ext>
            </a:extLst>
          </p:cNvPr>
          <p:cNvGrpSpPr/>
          <p:nvPr/>
        </p:nvGrpSpPr>
        <p:grpSpPr>
          <a:xfrm>
            <a:off x="264505" y="0"/>
            <a:ext cx="4602321" cy="1588603"/>
            <a:chOff x="734043" y="1946222"/>
            <a:chExt cx="7671653" cy="1955204"/>
          </a:xfrm>
        </p:grpSpPr>
        <p:sp>
          <p:nvSpPr>
            <p:cNvPr id="7" name="Parallelogram 5">
              <a:extLst>
                <a:ext uri="{FF2B5EF4-FFF2-40B4-BE49-F238E27FC236}">
                  <a16:creationId xmlns:a16="http://schemas.microsoft.com/office/drawing/2014/main" id="{E9F1F209-6562-437A-8112-D75281827CC0}"/>
                </a:ext>
              </a:extLst>
            </p:cNvPr>
            <p:cNvSpPr/>
            <p:nvPr/>
          </p:nvSpPr>
          <p:spPr>
            <a:xfrm>
              <a:off x="734043" y="2530052"/>
              <a:ext cx="6522971" cy="561676"/>
            </a:xfrm>
            <a:prstGeom prst="parallelogram">
              <a:avLst/>
            </a:prstGeom>
            <a:solidFill>
              <a:schemeClr val="tx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975" b="1">
                <a:latin typeface="Roboto Condensed" charset="0"/>
                <a:ea typeface="Roboto Condensed" charset="0"/>
                <a:cs typeface="Roboto Condensed" charset="0"/>
              </a:endParaRPr>
            </a:p>
          </p:txBody>
        </p:sp>
        <p:sp>
          <p:nvSpPr>
            <p:cNvPr id="8" name="Title 4">
              <a:extLst>
                <a:ext uri="{FF2B5EF4-FFF2-40B4-BE49-F238E27FC236}">
                  <a16:creationId xmlns:a16="http://schemas.microsoft.com/office/drawing/2014/main" id="{0AF3A55D-532C-46B7-B719-E7597D144230}"/>
                </a:ext>
              </a:extLst>
            </p:cNvPr>
            <p:cNvSpPr txBox="1">
              <a:spLocks/>
            </p:cNvSpPr>
            <p:nvPr/>
          </p:nvSpPr>
          <p:spPr>
            <a:xfrm>
              <a:off x="838199" y="1946222"/>
              <a:ext cx="7567497" cy="1955204"/>
            </a:xfrm>
            <a:prstGeom prst="rect">
              <a:avLst/>
            </a:prstGeom>
          </p:spPr>
          <p:txBody>
            <a:bodyPr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600" kern="1200">
                  <a:solidFill>
                    <a:schemeClr val="tx1"/>
                  </a:solidFill>
                  <a:latin typeface="Playfair Display Black" charset="0"/>
                  <a:ea typeface="Playfair Display Black" charset="0"/>
                  <a:cs typeface="Playfair Display Black" charset="0"/>
                </a:defRPr>
              </a:lvl1pPr>
            </a:lstStyle>
            <a:p>
              <a:pPr algn="l">
                <a:lnSpc>
                  <a:spcPct val="100000"/>
                </a:lnSpc>
              </a:pPr>
              <a:r>
                <a:rPr lang="en-US" sz="2925" b="1" dirty="0"/>
                <a:t>ITT </a:t>
              </a:r>
              <a:r>
                <a:rPr lang="en-US" sz="2925" b="1" dirty="0" err="1"/>
                <a:t>Methoden</a:t>
              </a:r>
              <a:r>
                <a:rPr lang="en-US" sz="2925" b="1" dirty="0"/>
                <a:t>-Toolkit</a:t>
              </a:r>
            </a:p>
            <a:p>
              <a:pPr algn="l">
                <a:lnSpc>
                  <a:spcPct val="100000"/>
                </a:lnSpc>
              </a:pPr>
              <a:r>
                <a:rPr lang="en-US" sz="2275" b="1" dirty="0">
                  <a:solidFill>
                    <a:schemeClr val="bg1"/>
                  </a:solidFill>
                </a:rPr>
                <a:t>Business Model Canvas</a:t>
              </a: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D2CE74EB-8186-461D-AEA9-8864A3DEEC42}"/>
              </a:ext>
            </a:extLst>
          </p:cNvPr>
          <p:cNvSpPr txBox="1"/>
          <p:nvPr/>
        </p:nvSpPr>
        <p:spPr>
          <a:xfrm>
            <a:off x="0" y="6615626"/>
            <a:ext cx="1636987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975" dirty="0">
                <a:latin typeface="Playfair Display Black" panose="00000A00000000000000" pitchFamily="50" charset="0"/>
              </a:rPr>
              <a:t>Prof. Dr. Christian Zagel</a:t>
            </a:r>
          </a:p>
        </p:txBody>
      </p:sp>
      <p:sp>
        <p:nvSpPr>
          <p:cNvPr id="12" name="Rectangle 56">
            <a:extLst>
              <a:ext uri="{FF2B5EF4-FFF2-40B4-BE49-F238E27FC236}">
                <a16:creationId xmlns:a16="http://schemas.microsoft.com/office/drawing/2014/main" id="{4433B8C2-002A-43C4-9EE9-4740A8BEAB5E}"/>
              </a:ext>
            </a:extLst>
          </p:cNvPr>
          <p:cNvSpPr/>
          <p:nvPr/>
        </p:nvSpPr>
        <p:spPr>
          <a:xfrm>
            <a:off x="92075" y="1000465"/>
            <a:ext cx="9720000" cy="53831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56">
            <a:extLst>
              <a:ext uri="{FF2B5EF4-FFF2-40B4-BE49-F238E27FC236}">
                <a16:creationId xmlns:a16="http://schemas.microsoft.com/office/drawing/2014/main" id="{CDF80242-F4AB-4AE3-A77D-1CE945AED749}"/>
              </a:ext>
            </a:extLst>
          </p:cNvPr>
          <p:cNvSpPr/>
          <p:nvPr/>
        </p:nvSpPr>
        <p:spPr>
          <a:xfrm>
            <a:off x="90225" y="4795034"/>
            <a:ext cx="9721850" cy="15886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56">
            <a:extLst>
              <a:ext uri="{FF2B5EF4-FFF2-40B4-BE49-F238E27FC236}">
                <a16:creationId xmlns:a16="http://schemas.microsoft.com/office/drawing/2014/main" id="{21F962E2-AF4E-48FE-BF11-35BF3AC33E5B}"/>
              </a:ext>
            </a:extLst>
          </p:cNvPr>
          <p:cNvSpPr/>
          <p:nvPr/>
        </p:nvSpPr>
        <p:spPr>
          <a:xfrm>
            <a:off x="92075" y="4795034"/>
            <a:ext cx="4860925" cy="15886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56">
            <a:extLst>
              <a:ext uri="{FF2B5EF4-FFF2-40B4-BE49-F238E27FC236}">
                <a16:creationId xmlns:a16="http://schemas.microsoft.com/office/drawing/2014/main" id="{65FCDEC2-3BD7-4FE5-AEFC-1760D26495BB}"/>
              </a:ext>
            </a:extLst>
          </p:cNvPr>
          <p:cNvSpPr/>
          <p:nvPr/>
        </p:nvSpPr>
        <p:spPr>
          <a:xfrm>
            <a:off x="92074" y="1000466"/>
            <a:ext cx="1944000" cy="3794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56">
            <a:extLst>
              <a:ext uri="{FF2B5EF4-FFF2-40B4-BE49-F238E27FC236}">
                <a16:creationId xmlns:a16="http://schemas.microsoft.com/office/drawing/2014/main" id="{E3488C9B-AEDF-4DF5-9AE8-1EB713A29BF9}"/>
              </a:ext>
            </a:extLst>
          </p:cNvPr>
          <p:cNvSpPr/>
          <p:nvPr/>
        </p:nvSpPr>
        <p:spPr>
          <a:xfrm>
            <a:off x="2035150" y="1000465"/>
            <a:ext cx="1944000" cy="3794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56">
            <a:extLst>
              <a:ext uri="{FF2B5EF4-FFF2-40B4-BE49-F238E27FC236}">
                <a16:creationId xmlns:a16="http://schemas.microsoft.com/office/drawing/2014/main" id="{759F9083-EBB1-41E8-BB67-7DFDB5AA333E}"/>
              </a:ext>
            </a:extLst>
          </p:cNvPr>
          <p:cNvSpPr/>
          <p:nvPr/>
        </p:nvSpPr>
        <p:spPr>
          <a:xfrm>
            <a:off x="3974524" y="1000465"/>
            <a:ext cx="1944000" cy="3794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56">
            <a:extLst>
              <a:ext uri="{FF2B5EF4-FFF2-40B4-BE49-F238E27FC236}">
                <a16:creationId xmlns:a16="http://schemas.microsoft.com/office/drawing/2014/main" id="{16002B63-95F9-43CB-B5FF-6CD514E4ED00}"/>
              </a:ext>
            </a:extLst>
          </p:cNvPr>
          <p:cNvSpPr/>
          <p:nvPr/>
        </p:nvSpPr>
        <p:spPr>
          <a:xfrm>
            <a:off x="7868075" y="1000465"/>
            <a:ext cx="1944000" cy="3794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56">
            <a:extLst>
              <a:ext uri="{FF2B5EF4-FFF2-40B4-BE49-F238E27FC236}">
                <a16:creationId xmlns:a16="http://schemas.microsoft.com/office/drawing/2014/main" id="{B86C3C32-48F6-4EBF-B94D-4431E4375596}"/>
              </a:ext>
            </a:extLst>
          </p:cNvPr>
          <p:cNvSpPr/>
          <p:nvPr/>
        </p:nvSpPr>
        <p:spPr>
          <a:xfrm>
            <a:off x="2035150" y="1000550"/>
            <a:ext cx="1944000" cy="189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56">
            <a:extLst>
              <a:ext uri="{FF2B5EF4-FFF2-40B4-BE49-F238E27FC236}">
                <a16:creationId xmlns:a16="http://schemas.microsoft.com/office/drawing/2014/main" id="{32213C27-A27C-4F95-9E02-C65D3DDC7126}"/>
              </a:ext>
            </a:extLst>
          </p:cNvPr>
          <p:cNvSpPr/>
          <p:nvPr/>
        </p:nvSpPr>
        <p:spPr>
          <a:xfrm>
            <a:off x="5920221" y="1000465"/>
            <a:ext cx="1944000" cy="189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F8A99DF5-5FE1-4B21-8437-9D0E731EA39D}"/>
              </a:ext>
            </a:extLst>
          </p:cNvPr>
          <p:cNvSpPr txBox="1"/>
          <p:nvPr/>
        </p:nvSpPr>
        <p:spPr>
          <a:xfrm>
            <a:off x="90224" y="1000463"/>
            <a:ext cx="950901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75" dirty="0">
                <a:latin typeface="Playfair Display Black" panose="00000A00000000000000" pitchFamily="50" charset="0"/>
              </a:rPr>
              <a:t>Key Partners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0EA98E53-5667-4A85-B5A1-34304AD379AB}"/>
              </a:ext>
            </a:extLst>
          </p:cNvPr>
          <p:cNvSpPr txBox="1"/>
          <p:nvPr/>
        </p:nvSpPr>
        <p:spPr>
          <a:xfrm>
            <a:off x="2033299" y="1000463"/>
            <a:ext cx="982961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75" dirty="0">
                <a:latin typeface="Playfair Display Black" panose="00000A00000000000000" pitchFamily="50" charset="0"/>
              </a:rPr>
              <a:t>Key </a:t>
            </a:r>
            <a:r>
              <a:rPr lang="de-DE" sz="975" dirty="0" err="1">
                <a:latin typeface="Playfair Display Black" panose="00000A00000000000000" pitchFamily="50" charset="0"/>
              </a:rPr>
              <a:t>Activities</a:t>
            </a:r>
            <a:endParaRPr lang="de-DE" sz="975" dirty="0">
              <a:latin typeface="Playfair Display Black" panose="00000A00000000000000" pitchFamily="50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E755AB13-33E3-4634-93AA-9DD0A830B993}"/>
              </a:ext>
            </a:extLst>
          </p:cNvPr>
          <p:cNvSpPr txBox="1"/>
          <p:nvPr/>
        </p:nvSpPr>
        <p:spPr>
          <a:xfrm>
            <a:off x="3976374" y="1000463"/>
            <a:ext cx="1309974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75" dirty="0">
                <a:latin typeface="Playfair Display Black" panose="00000A00000000000000" pitchFamily="50" charset="0"/>
              </a:rPr>
              <a:t>Value </a:t>
            </a:r>
            <a:r>
              <a:rPr lang="de-DE" sz="975" dirty="0" err="1">
                <a:latin typeface="Playfair Display Black" panose="00000A00000000000000" pitchFamily="50" charset="0"/>
              </a:rPr>
              <a:t>Propositions</a:t>
            </a:r>
            <a:endParaRPr lang="de-DE" sz="975" dirty="0">
              <a:latin typeface="Playfair Display Black" panose="00000A00000000000000" pitchFamily="50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33E4EDA4-01A0-45BA-B003-5838CA53D929}"/>
              </a:ext>
            </a:extLst>
          </p:cNvPr>
          <p:cNvSpPr txBox="1"/>
          <p:nvPr/>
        </p:nvSpPr>
        <p:spPr>
          <a:xfrm>
            <a:off x="5919449" y="1000463"/>
            <a:ext cx="1603324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75" dirty="0">
                <a:latin typeface="Playfair Display Black" panose="00000A00000000000000" pitchFamily="50" charset="0"/>
              </a:rPr>
              <a:t>Customer </a:t>
            </a:r>
            <a:r>
              <a:rPr lang="de-DE" sz="975" dirty="0" err="1">
                <a:latin typeface="Playfair Display Black" panose="00000A00000000000000" pitchFamily="50" charset="0"/>
              </a:rPr>
              <a:t>Relationships</a:t>
            </a:r>
            <a:endParaRPr lang="de-DE" sz="975" dirty="0">
              <a:latin typeface="Playfair Display Black" panose="00000A00000000000000" pitchFamily="50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27AD1E76-7B7B-4522-8495-652D0087201C}"/>
              </a:ext>
            </a:extLst>
          </p:cNvPr>
          <p:cNvSpPr txBox="1"/>
          <p:nvPr/>
        </p:nvSpPr>
        <p:spPr>
          <a:xfrm>
            <a:off x="7862524" y="1000463"/>
            <a:ext cx="1359668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75" dirty="0">
                <a:latin typeface="Playfair Display Black" panose="00000A00000000000000" pitchFamily="50" charset="0"/>
              </a:rPr>
              <a:t>Customer Segments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D9DF1EBA-BDB7-4692-8C4D-A3EE1282D522}"/>
              </a:ext>
            </a:extLst>
          </p:cNvPr>
          <p:cNvSpPr txBox="1"/>
          <p:nvPr/>
        </p:nvSpPr>
        <p:spPr>
          <a:xfrm>
            <a:off x="5915849" y="2908311"/>
            <a:ext cx="739305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75" dirty="0">
                <a:latin typeface="Playfair Display Black" panose="00000A00000000000000" pitchFamily="50" charset="0"/>
              </a:rPr>
              <a:t>Channels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81332F01-E83E-4332-A0C0-65A358F283ED}"/>
              </a:ext>
            </a:extLst>
          </p:cNvPr>
          <p:cNvSpPr txBox="1"/>
          <p:nvPr/>
        </p:nvSpPr>
        <p:spPr>
          <a:xfrm>
            <a:off x="2033299" y="2908311"/>
            <a:ext cx="1042273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75" dirty="0">
                <a:latin typeface="Playfair Display Black" panose="00000A00000000000000" pitchFamily="50" charset="0"/>
              </a:rPr>
              <a:t>Key Resources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4F7D4486-57D0-41B7-A91B-3BA688A17422}"/>
              </a:ext>
            </a:extLst>
          </p:cNvPr>
          <p:cNvSpPr txBox="1"/>
          <p:nvPr/>
        </p:nvSpPr>
        <p:spPr>
          <a:xfrm>
            <a:off x="4953000" y="4795032"/>
            <a:ext cx="1194558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75" dirty="0">
                <a:latin typeface="Playfair Display Black" panose="00000A00000000000000" pitchFamily="50" charset="0"/>
              </a:rPr>
              <a:t>Revenue Streams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46FA606-ED50-4BB3-A525-D7F8FFB1C114}"/>
              </a:ext>
            </a:extLst>
          </p:cNvPr>
          <p:cNvSpPr txBox="1"/>
          <p:nvPr/>
        </p:nvSpPr>
        <p:spPr>
          <a:xfrm>
            <a:off x="98451" y="4795032"/>
            <a:ext cx="1043876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75" dirty="0" err="1">
                <a:latin typeface="Playfair Display Black" panose="00000A00000000000000" pitchFamily="50" charset="0"/>
              </a:rPr>
              <a:t>Cost</a:t>
            </a:r>
            <a:r>
              <a:rPr lang="de-DE" sz="975" dirty="0">
                <a:latin typeface="Playfair Display Black" panose="00000A00000000000000" pitchFamily="50" charset="0"/>
              </a:rPr>
              <a:t> </a:t>
            </a:r>
            <a:r>
              <a:rPr lang="de-DE" sz="975" dirty="0" err="1">
                <a:latin typeface="Playfair Display Black" panose="00000A00000000000000" pitchFamily="50" charset="0"/>
              </a:rPr>
              <a:t>Structure</a:t>
            </a:r>
            <a:endParaRPr lang="de-DE" sz="975" dirty="0">
              <a:latin typeface="Playfair Display Black" panose="00000A00000000000000" pitchFamily="50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DE9CC97-254E-4308-BAD8-20866A1670D8}"/>
              </a:ext>
            </a:extLst>
          </p:cNvPr>
          <p:cNvSpPr/>
          <p:nvPr/>
        </p:nvSpPr>
        <p:spPr>
          <a:xfrm>
            <a:off x="9481675" y="4795032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linea-ecommerce-10" charset="0"/>
                <a:ea typeface="linea-ecommerce-10" charset="0"/>
                <a:cs typeface="linea-ecommerce-10" charset="0"/>
              </a:rPr>
              <a:t>M</a:t>
            </a:r>
            <a:endParaRPr lang="de-DE" sz="1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B9B6F39-BA95-429E-9427-E73D081F5708}"/>
              </a:ext>
            </a:extLst>
          </p:cNvPr>
          <p:cNvSpPr/>
          <p:nvPr/>
        </p:nvSpPr>
        <p:spPr>
          <a:xfrm>
            <a:off x="9481675" y="1000463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linea-ecommerce-10" charset="0"/>
                <a:ea typeface="linea-ecommerce-10" charset="0"/>
                <a:cs typeface="linea-ecommerce-10" charset="0"/>
              </a:rPr>
              <a:t>Q</a:t>
            </a:r>
            <a:endParaRPr lang="de-DE" sz="14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058868B-E4DA-4575-9258-64945E7D15AA}"/>
              </a:ext>
            </a:extLst>
          </p:cNvPr>
          <p:cNvSpPr/>
          <p:nvPr/>
        </p:nvSpPr>
        <p:spPr>
          <a:xfrm>
            <a:off x="5604625" y="1000462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linea-basic-10" charset="0"/>
                <a:ea typeface="linea-basic-10" charset="0"/>
                <a:cs typeface="linea-basic-10" charset="0"/>
              </a:rPr>
              <a:t>C</a:t>
            </a:r>
            <a:endParaRPr lang="de-DE" sz="1400" dirty="0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78B32539-F6C8-4BBD-9A4E-29FABA51BB73}"/>
              </a:ext>
            </a:extLst>
          </p:cNvPr>
          <p:cNvSpPr/>
          <p:nvPr/>
        </p:nvSpPr>
        <p:spPr>
          <a:xfrm>
            <a:off x="7530426" y="1003934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linea-basic-10" charset="0"/>
                <a:ea typeface="linea-basic-10" charset="0"/>
                <a:cs typeface="linea-basic-10" charset="0"/>
              </a:rPr>
              <a:t>W</a:t>
            </a:r>
            <a:endParaRPr lang="de-DE" sz="1400" dirty="0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8FD987D7-EC75-4F81-A3D9-EC8A29D27F60}"/>
              </a:ext>
            </a:extLst>
          </p:cNvPr>
          <p:cNvSpPr/>
          <p:nvPr/>
        </p:nvSpPr>
        <p:spPr>
          <a:xfrm>
            <a:off x="7530426" y="2887186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linea-ecommerce-10" charset="0"/>
                <a:ea typeface="linea-ecommerce-10" charset="0"/>
                <a:cs typeface="linea-ecommerce-10" charset="0"/>
              </a:rPr>
              <a:t>y</a:t>
            </a:r>
            <a:endParaRPr lang="de-DE" sz="1400" dirty="0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87110679-F161-4691-B4A4-EAD0F444DF76}"/>
              </a:ext>
            </a:extLst>
          </p:cNvPr>
          <p:cNvSpPr/>
          <p:nvPr/>
        </p:nvSpPr>
        <p:spPr>
          <a:xfrm>
            <a:off x="4622499" y="4795032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linea-ecommerce-10" charset="0"/>
                <a:ea typeface="linea-ecommerce-10" charset="0"/>
                <a:cs typeface="linea-ecommerce-10" charset="0"/>
              </a:rPr>
              <a:t>T</a:t>
            </a:r>
            <a:endParaRPr lang="de-DE" sz="1400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76B139EA-B5FF-4CF2-9FA0-CB693D908B69}"/>
              </a:ext>
            </a:extLst>
          </p:cNvPr>
          <p:cNvSpPr/>
          <p:nvPr/>
        </p:nvSpPr>
        <p:spPr>
          <a:xfrm>
            <a:off x="3638303" y="998993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linea-basic-10" charset="0"/>
                <a:ea typeface="linea-basic-10" charset="0"/>
                <a:cs typeface="linea-basic-10" charset="0"/>
              </a:rPr>
              <a:t>U</a:t>
            </a:r>
            <a:endParaRPr lang="de-DE" sz="1400" dirty="0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40F9A44E-BDE3-49E4-9FA8-9D0AB2289F71}"/>
              </a:ext>
            </a:extLst>
          </p:cNvPr>
          <p:cNvSpPr/>
          <p:nvPr/>
        </p:nvSpPr>
        <p:spPr>
          <a:xfrm>
            <a:off x="1708873" y="998993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linea-basic-10" charset="0"/>
                <a:ea typeface="linea-basic-10" charset="0"/>
                <a:cs typeface="linea-basic-10" charset="0"/>
              </a:rPr>
              <a:t>8</a:t>
            </a:r>
            <a:endParaRPr lang="de-DE" sz="1400" dirty="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7F7AA592-7DA3-4FE3-9D0E-653109A43F36}"/>
              </a:ext>
            </a:extLst>
          </p:cNvPr>
          <p:cNvSpPr/>
          <p:nvPr/>
        </p:nvSpPr>
        <p:spPr>
          <a:xfrm>
            <a:off x="3638303" y="2902079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linea-basic-10" charset="0"/>
                <a:ea typeface="linea-basic-10" charset="0"/>
                <a:cs typeface="linea-basic-10" charset="0"/>
              </a:rPr>
              <a:t>P</a:t>
            </a:r>
            <a:endParaRPr lang="de-DE" sz="1400" dirty="0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D603FA0B-5016-4654-9EF8-582CE692FE5A}"/>
              </a:ext>
            </a:extLst>
          </p:cNvPr>
          <p:cNvSpPr/>
          <p:nvPr/>
        </p:nvSpPr>
        <p:spPr>
          <a:xfrm>
            <a:off x="5917157" y="647287"/>
            <a:ext cx="3893496" cy="24237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dirty="0">
                <a:solidFill>
                  <a:schemeClr val="tx1"/>
                </a:solidFill>
                <a:latin typeface="Playfair Display" panose="00000500000000000000" pitchFamily="50" charset="0"/>
              </a:rPr>
              <a:t>Date: 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512643C2-E9F3-421C-9E14-90B93B527AC0}"/>
              </a:ext>
            </a:extLst>
          </p:cNvPr>
          <p:cNvSpPr/>
          <p:nvPr/>
        </p:nvSpPr>
        <p:spPr>
          <a:xfrm>
            <a:off x="5915849" y="370043"/>
            <a:ext cx="3893496" cy="24237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dirty="0">
                <a:solidFill>
                  <a:schemeClr val="tx1"/>
                </a:solidFill>
                <a:latin typeface="Playfair Display" panose="00000500000000000000" pitchFamily="50" charset="0"/>
              </a:rPr>
              <a:t>Topic: </a:t>
            </a:r>
          </a:p>
        </p:txBody>
      </p:sp>
    </p:spTree>
    <p:extLst>
      <p:ext uri="{BB962C8B-B14F-4D97-AF65-F5344CB8AC3E}">
        <p14:creationId xmlns:p14="http://schemas.microsoft.com/office/powerpoint/2010/main" val="408351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</Words>
  <Application>Microsoft Office PowerPoint</Application>
  <PresentationFormat>A4-Papier (210 x 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linea-basic-10</vt:lpstr>
      <vt:lpstr>linea-ecommerce-10</vt:lpstr>
      <vt:lpstr>Playfair Display</vt:lpstr>
      <vt:lpstr>Playfair Display Black</vt:lpstr>
      <vt:lpstr>Roboto Condensed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Prof. Dr. Zagel</dc:creator>
  <cp:lastModifiedBy>Christian Prof. Dr. Zagel</cp:lastModifiedBy>
  <cp:revision>10</cp:revision>
  <cp:lastPrinted>2018-03-21T08:01:57Z</cp:lastPrinted>
  <dcterms:created xsi:type="dcterms:W3CDTF">2018-03-21T07:49:16Z</dcterms:created>
  <dcterms:modified xsi:type="dcterms:W3CDTF">2018-05-02T09:52:19Z</dcterms:modified>
</cp:coreProperties>
</file>